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gif" ContentType="image/gif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4" r:id="rId2"/>
  </p:sldIdLst>
  <p:sldSz cx="9144000" cy="6858000" type="screen4x3"/>
  <p:notesSz cx="6858000" cy="9144000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llanmörkt format 2 - Dekorfärg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38" autoAdjust="0"/>
    <p:restoredTop sz="94585" autoAdjust="0"/>
  </p:normalViewPr>
  <p:slideViewPr>
    <p:cSldViewPr>
      <p:cViewPr>
        <p:scale>
          <a:sx n="75" d="100"/>
          <a:sy n="75" d="100"/>
        </p:scale>
        <p:origin x="-756" y="-72"/>
      </p:cViewPr>
      <p:guideLst>
        <p:guide orient="horz" pos="180"/>
        <p:guide orient="horz" pos="902"/>
        <p:guide orient="horz" pos="1388"/>
        <p:guide orient="horz" pos="1979"/>
        <p:guide orient="horz" pos="300"/>
        <p:guide orient="horz" pos="1046"/>
        <p:guide orient="horz" pos="4201"/>
        <p:guide pos="295"/>
        <p:guide pos="5485"/>
        <p:guide pos="38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3180" y="-84"/>
      </p:cViewPr>
      <p:guideLst>
        <p:guide orient="horz" pos="2880"/>
        <p:guide orient="horz" pos="204"/>
        <p:guide pos="2160"/>
        <p:guide pos="346"/>
        <p:guide pos="397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Bildobjekt 7" descr="PTSlogo_cmyk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7688" y="53975"/>
            <a:ext cx="1081087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Platshållare för datum 6"/>
          <p:cNvSpPr>
            <a:spLocks noGrp="1"/>
          </p:cNvSpPr>
          <p:nvPr>
            <p:ph type="dt" sz="quarter" idx="1"/>
          </p:nvPr>
        </p:nvSpPr>
        <p:spPr>
          <a:xfrm>
            <a:off x="3429000" y="2524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800" smtClean="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fld id="{FCCF8D12-F7D8-428E-B402-C2B331FD2C00}" type="datetime1">
              <a:rPr lang="sv-SE"/>
              <a:pPr>
                <a:defRPr/>
              </a:pPr>
              <a:t>2012-06-28</a:t>
            </a:fld>
            <a:endParaRPr lang="en-GB" dirty="0"/>
          </a:p>
        </p:txBody>
      </p:sp>
      <p:graphicFrame>
        <p:nvGraphicFramePr>
          <p:cNvPr id="12" name="Tabell 11"/>
          <p:cNvGraphicFramePr>
            <a:graphicFrameLocks noGrp="1"/>
          </p:cNvGraphicFramePr>
          <p:nvPr/>
        </p:nvGraphicFramePr>
        <p:xfrm>
          <a:off x="554038" y="8575675"/>
          <a:ext cx="4572000" cy="334963"/>
        </p:xfrm>
        <a:graphic>
          <a:graphicData uri="http://schemas.openxmlformats.org/drawingml/2006/table">
            <a:tbl>
              <a:tblPr/>
              <a:tblGrid>
                <a:gridCol w="4572000"/>
              </a:tblGrid>
              <a:tr h="167464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 err="1">
                          <a:latin typeface="Verdana"/>
                          <a:ea typeface="Times New Roman"/>
                          <a:cs typeface="Times New Roman"/>
                        </a:rPr>
                        <a:t>Kommunikationsmyndigheten</a:t>
                      </a:r>
                      <a:r>
                        <a:rPr lang="en-GB" sz="800" dirty="0">
                          <a:latin typeface="Verdana"/>
                          <a:ea typeface="Times New Roman"/>
                          <a:cs typeface="Times New Roman"/>
                        </a:rPr>
                        <a:t> PTS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464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latin typeface="Verdana"/>
                          <a:ea typeface="Times New Roman"/>
                          <a:cs typeface="Times New Roman"/>
                        </a:rPr>
                        <a:t>Post- </a:t>
                      </a:r>
                      <a:r>
                        <a:rPr lang="en-GB" sz="800" dirty="0" err="1">
                          <a:latin typeface="Verdana"/>
                          <a:ea typeface="Times New Roman"/>
                          <a:cs typeface="Times New Roman"/>
                        </a:rPr>
                        <a:t>och</a:t>
                      </a:r>
                      <a:r>
                        <a:rPr lang="en-GB" sz="800" dirty="0">
                          <a:latin typeface="Verdana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800" dirty="0" err="1">
                          <a:latin typeface="Verdana"/>
                          <a:ea typeface="Times New Roman"/>
                          <a:cs typeface="Times New Roman"/>
                        </a:rPr>
                        <a:t>telestyrelsen</a:t>
                      </a:r>
                      <a:endParaRPr lang="en-GB" sz="800" dirty="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3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5243513" y="8513763"/>
            <a:ext cx="1185862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800" smtClean="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fld id="{C26BD389-7286-463E-B45C-22E159E301C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40B8DB9-B910-4691-939F-8984D4DB6987}" type="datetime1">
              <a:rPr lang="sv-SE"/>
              <a:pPr>
                <a:defRPr/>
              </a:pPr>
              <a:t>2012-06-28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v-SE" noProof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E1E7A9E4-6378-4F2E-9727-A8934B13CBDF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Första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11" descr="PTSelement_lila_pms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 rot="2558511">
            <a:off x="5592763" y="3444875"/>
            <a:ext cx="5191125" cy="520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ruta 3"/>
          <p:cNvSpPr txBox="1"/>
          <p:nvPr userDrawn="1"/>
        </p:nvSpPr>
        <p:spPr>
          <a:xfrm>
            <a:off x="2747963" y="6440488"/>
            <a:ext cx="2087562" cy="277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200" dirty="0">
                <a:latin typeface="+mn-lt"/>
                <a:cs typeface="+mn-cs"/>
              </a:rPr>
              <a:t>Post- och telestyrelsen</a:t>
            </a:r>
            <a:endParaRPr lang="sv-SE" sz="1200" dirty="0">
              <a:latin typeface="+mn-lt"/>
              <a:cs typeface="+mn-cs"/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45200" y="500042"/>
            <a:ext cx="7653600" cy="1146197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745200" y="2203450"/>
            <a:ext cx="5032381" cy="3797318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smtClean="0"/>
              <a:t>Klicka här för att ändra format på underrubrik i bakgrunden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bild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r">
              <a:defRPr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E061A93-56FF-4261-81BF-AF390C1B89F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745200" y="1638300"/>
            <a:ext cx="3751200" cy="4525963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38300"/>
            <a:ext cx="3751200" cy="4525963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5" name="Platshållare för bild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r">
              <a:defRPr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CC8A3BD-3285-4934-9936-2CF9A6D4E00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r">
              <a:defRPr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8A620BC-DF3C-44B2-9A41-946D36800CB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r">
              <a:defRPr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B206518-4643-47EB-B49D-B93F9762F7B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744538" y="274638"/>
            <a:ext cx="76549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</a:t>
            </a:r>
          </a:p>
        </p:txBody>
      </p:sp>
      <p:sp>
        <p:nvSpPr>
          <p:cNvPr id="1027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744538" y="1638300"/>
            <a:ext cx="7654925" cy="436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264275" y="639286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1">
                    <a:tint val="75000"/>
                  </a:schemeClr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4BC7046C-1388-4F10-B3CB-159886528F7E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pic>
        <p:nvPicPr>
          <p:cNvPr id="1029" name="Bildobjekt 5" descr="PTSlogo_cmyk.png"/>
          <p:cNvPicPr>
            <a:picLocks noChangeAspect="1"/>
          </p:cNvPicPr>
          <p:nvPr userDrawn="1"/>
        </p:nvPicPr>
        <p:blipFill>
          <a:blip r:embed="rId7"/>
          <a:srcRect/>
          <a:stretch>
            <a:fillRect/>
          </a:stretch>
        </p:blipFill>
        <p:spPr bwMode="auto">
          <a:xfrm>
            <a:off x="892175" y="6084888"/>
            <a:ext cx="1081088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000" b="1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 b="1">
          <a:solidFill>
            <a:schemeClr val="accent1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000" b="1">
          <a:solidFill>
            <a:schemeClr val="accent1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000" b="1">
          <a:solidFill>
            <a:schemeClr val="accent1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000" b="1">
          <a:solidFill>
            <a:schemeClr val="accent1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chemeClr val="accent1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chemeClr val="accent1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chemeClr val="accent1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chemeClr val="accent1"/>
          </a:solidFill>
          <a:latin typeface="Verdan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30238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63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04900" indent="-228600" algn="l" defTabSz="1079500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43025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gif"/><Relationship Id="rId3" Type="http://schemas.openxmlformats.org/officeDocument/2006/relationships/image" Target="../media/image4.png"/><Relationship Id="rId7" Type="http://schemas.openxmlformats.org/officeDocument/2006/relationships/image" Target="../media/image8.gif"/><Relationship Id="rId12" Type="http://schemas.openxmlformats.org/officeDocument/2006/relationships/image" Target="../media/image13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ubrik 2"/>
          <p:cNvSpPr>
            <a:spLocks noGrp="1"/>
          </p:cNvSpPr>
          <p:nvPr>
            <p:ph type="title"/>
          </p:nvPr>
        </p:nvSpPr>
        <p:spPr>
          <a:xfrm>
            <a:off x="755650" y="260350"/>
            <a:ext cx="7654925" cy="1143000"/>
          </a:xfrm>
        </p:spPr>
        <p:txBody>
          <a:bodyPr/>
          <a:lstStyle/>
          <a:p>
            <a:pPr algn="ctr"/>
            <a:r>
              <a:rPr lang="sv-SE" smtClean="0"/>
              <a:t>Domains for the ”ENUM” smorgardsbord</a:t>
            </a:r>
          </a:p>
        </p:txBody>
      </p:sp>
      <p:sp>
        <p:nvSpPr>
          <p:cNvPr id="2" name="Platshållare för bildnummer 1"/>
          <p:cNvSpPr>
            <a:spLocks noGrp="1"/>
          </p:cNvSpPr>
          <p:nvPr>
            <p:ph type="sldNum" sz="quarter" idx="10"/>
          </p:nvPr>
        </p:nvSpPr>
        <p:spPr>
          <a:xfrm>
            <a:off x="6300788" y="6492875"/>
            <a:ext cx="2133600" cy="365125"/>
          </a:xfrm>
        </p:spPr>
        <p:txBody>
          <a:bodyPr/>
          <a:lstStyle/>
          <a:p>
            <a:pPr>
              <a:defRPr/>
            </a:pPr>
            <a:fld id="{5B700535-5E66-4E16-B047-891F70AD95F6}" type="slidenum">
              <a:rPr lang="en-GB"/>
              <a:pPr>
                <a:defRPr/>
              </a:pPr>
              <a:t>1</a:t>
            </a:fld>
            <a:endParaRPr lang="en-GB"/>
          </a:p>
        </p:txBody>
      </p:sp>
      <p:sp>
        <p:nvSpPr>
          <p:cNvPr id="4" name="Rektangel med rundade hörn 3"/>
          <p:cNvSpPr/>
          <p:nvPr/>
        </p:nvSpPr>
        <p:spPr>
          <a:xfrm>
            <a:off x="179388" y="1916113"/>
            <a:ext cx="3455987" cy="865187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sv-SE" sz="2400">
                <a:solidFill>
                  <a:schemeClr val="tx1"/>
                </a:solidFill>
                <a:cs typeface="Arial" charset="0"/>
              </a:rPr>
              <a:t>User-ENUM</a:t>
            </a:r>
          </a:p>
          <a:p>
            <a:pPr algn="ctr"/>
            <a:r>
              <a:rPr lang="sv-SE" sz="1100">
                <a:solidFill>
                  <a:schemeClr val="tx1"/>
                </a:solidFill>
                <a:cs typeface="Arial" charset="0"/>
              </a:rPr>
              <a:t>(e.g. Public ENUM, End-User ENUM, Public User ENUM)</a:t>
            </a:r>
          </a:p>
        </p:txBody>
      </p:sp>
      <p:sp>
        <p:nvSpPr>
          <p:cNvPr id="5" name="Rektangel med rundade hörn 4"/>
          <p:cNvSpPr/>
          <p:nvPr/>
        </p:nvSpPr>
        <p:spPr>
          <a:xfrm>
            <a:off x="3779838" y="1916113"/>
            <a:ext cx="5113337" cy="865187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sv-SE" sz="2400">
                <a:solidFill>
                  <a:schemeClr val="tx1"/>
                </a:solidFill>
                <a:cs typeface="Arial" charset="0"/>
              </a:rPr>
              <a:t>Infrastructure-ENUM</a:t>
            </a:r>
          </a:p>
          <a:p>
            <a:pPr algn="ctr"/>
            <a:r>
              <a:rPr lang="sv-SE" sz="1100">
                <a:solidFill>
                  <a:schemeClr val="tx1"/>
                </a:solidFill>
                <a:cs typeface="Arial" charset="0"/>
              </a:rPr>
              <a:t>(e.g. Private ENUM, Operator ENUM, Carrier ENUM, Public Infrastructure ENUM, Private Infrastructure ENUM, Provider ENUM)</a:t>
            </a:r>
          </a:p>
        </p:txBody>
      </p:sp>
      <p:sp>
        <p:nvSpPr>
          <p:cNvPr id="14" name="Rektangel 13"/>
          <p:cNvSpPr/>
          <p:nvPr/>
        </p:nvSpPr>
        <p:spPr>
          <a:xfrm>
            <a:off x="179388" y="2924175"/>
            <a:ext cx="1655762" cy="309721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300" dirty="0">
                <a:solidFill>
                  <a:schemeClr val="tx1"/>
                </a:solidFill>
              </a:rPr>
              <a:t>ITU/IAB </a:t>
            </a:r>
            <a:r>
              <a:rPr lang="sv-SE" sz="1300" dirty="0" err="1">
                <a:solidFill>
                  <a:schemeClr val="tx1"/>
                </a:solidFill>
              </a:rPr>
              <a:t>adminstred</a:t>
            </a:r>
            <a:endParaRPr lang="sv-SE" sz="13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100" i="1" dirty="0">
                <a:solidFill>
                  <a:schemeClr val="tx1"/>
                </a:solidFill>
              </a:rPr>
              <a:t>Public DNS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 sz="14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 sz="14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 dirty="0"/>
          </a:p>
        </p:txBody>
      </p:sp>
      <p:sp>
        <p:nvSpPr>
          <p:cNvPr id="16" name="Rektangel 15"/>
          <p:cNvSpPr/>
          <p:nvPr/>
        </p:nvSpPr>
        <p:spPr>
          <a:xfrm>
            <a:off x="395288" y="4724400"/>
            <a:ext cx="1368425" cy="360363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100" dirty="0">
                <a:solidFill>
                  <a:schemeClr val="tx1"/>
                </a:solidFill>
              </a:rPr>
              <a:t>.6.4.e164.arpa</a:t>
            </a:r>
            <a:endParaRPr lang="sv-SE" sz="1100" dirty="0">
              <a:solidFill>
                <a:schemeClr val="tx1"/>
              </a:solidFill>
            </a:endParaRPr>
          </a:p>
        </p:txBody>
      </p:sp>
      <p:sp>
        <p:nvSpPr>
          <p:cNvPr id="17" name="Rektangel 16"/>
          <p:cNvSpPr/>
          <p:nvPr/>
        </p:nvSpPr>
        <p:spPr>
          <a:xfrm>
            <a:off x="395288" y="5157788"/>
            <a:ext cx="1368425" cy="358775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100" dirty="0">
                <a:solidFill>
                  <a:schemeClr val="tx1"/>
                </a:solidFill>
              </a:rPr>
              <a:t>.3.4.e164.arpa</a:t>
            </a:r>
            <a:endParaRPr lang="sv-SE" sz="1100" dirty="0">
              <a:solidFill>
                <a:schemeClr val="tx1"/>
              </a:solidFill>
            </a:endParaRPr>
          </a:p>
        </p:txBody>
      </p:sp>
      <p:sp>
        <p:nvSpPr>
          <p:cNvPr id="18" name="Rektangel 17"/>
          <p:cNvSpPr/>
          <p:nvPr/>
        </p:nvSpPr>
        <p:spPr>
          <a:xfrm>
            <a:off x="323850" y="3644900"/>
            <a:ext cx="1368425" cy="360363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100" dirty="0">
                <a:solidFill>
                  <a:schemeClr val="tx1"/>
                </a:solidFill>
              </a:rPr>
              <a:t>.e164.arpa</a:t>
            </a:r>
            <a:endParaRPr lang="sv-SE" sz="1100" dirty="0">
              <a:solidFill>
                <a:schemeClr val="tx1"/>
              </a:solidFill>
            </a:endParaRPr>
          </a:p>
        </p:txBody>
      </p:sp>
      <p:sp>
        <p:nvSpPr>
          <p:cNvPr id="19" name="Rektangel 18"/>
          <p:cNvSpPr/>
          <p:nvPr/>
        </p:nvSpPr>
        <p:spPr>
          <a:xfrm>
            <a:off x="395288" y="5589588"/>
            <a:ext cx="1368425" cy="360362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100" dirty="0">
                <a:solidFill>
                  <a:schemeClr val="tx1"/>
                </a:solidFill>
              </a:rPr>
              <a:t>.9.4.e164.arpa</a:t>
            </a:r>
            <a:endParaRPr lang="sv-SE" sz="1100" dirty="0">
              <a:solidFill>
                <a:schemeClr val="tx1"/>
              </a:solidFill>
            </a:endParaRPr>
          </a:p>
        </p:txBody>
      </p:sp>
      <p:sp>
        <p:nvSpPr>
          <p:cNvPr id="22" name="Rektangel 21"/>
          <p:cNvSpPr/>
          <p:nvPr/>
        </p:nvSpPr>
        <p:spPr>
          <a:xfrm>
            <a:off x="1908175" y="2924175"/>
            <a:ext cx="1655763" cy="30972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300" dirty="0">
                <a:solidFill>
                  <a:schemeClr val="tx1"/>
                </a:solidFill>
              </a:rPr>
              <a:t>Private </a:t>
            </a:r>
            <a:r>
              <a:rPr lang="sv-SE" sz="1300" dirty="0" err="1">
                <a:solidFill>
                  <a:schemeClr val="tx1"/>
                </a:solidFill>
              </a:rPr>
              <a:t>adminstred</a:t>
            </a:r>
            <a:endParaRPr lang="sv-SE" sz="13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100" i="1" dirty="0">
                <a:solidFill>
                  <a:schemeClr val="tx1"/>
                </a:solidFill>
              </a:rPr>
              <a:t>Privat DNS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 sz="14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 sz="14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 dirty="0"/>
          </a:p>
        </p:txBody>
      </p:sp>
      <p:sp>
        <p:nvSpPr>
          <p:cNvPr id="25" name="Rektangel 24"/>
          <p:cNvSpPr/>
          <p:nvPr/>
        </p:nvSpPr>
        <p:spPr>
          <a:xfrm>
            <a:off x="2051050" y="3644900"/>
            <a:ext cx="1368425" cy="360363"/>
          </a:xfrm>
          <a:prstGeom prst="rect">
            <a:avLst/>
          </a:prstGeom>
          <a:solidFill>
            <a:srgbClr val="FF9900"/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100" dirty="0">
                <a:solidFill>
                  <a:schemeClr val="tx1"/>
                </a:solidFill>
              </a:rPr>
              <a:t>.</a:t>
            </a:r>
            <a:r>
              <a:rPr lang="sv-SE" sz="1100" dirty="0" err="1">
                <a:solidFill>
                  <a:schemeClr val="tx1"/>
                </a:solidFill>
              </a:rPr>
              <a:t>enumworld.com</a:t>
            </a:r>
            <a:endParaRPr lang="sv-SE" sz="1100" dirty="0">
              <a:solidFill>
                <a:schemeClr val="tx1"/>
              </a:solidFill>
            </a:endParaRPr>
          </a:p>
        </p:txBody>
      </p:sp>
      <p:sp>
        <p:nvSpPr>
          <p:cNvPr id="26" name="Rektangel 25"/>
          <p:cNvSpPr/>
          <p:nvPr/>
        </p:nvSpPr>
        <p:spPr>
          <a:xfrm>
            <a:off x="3779838" y="2924175"/>
            <a:ext cx="1655762" cy="309721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300" dirty="0">
                <a:solidFill>
                  <a:schemeClr val="tx1"/>
                </a:solidFill>
              </a:rPr>
              <a:t>IETF/IAB </a:t>
            </a:r>
            <a:r>
              <a:rPr lang="sv-SE" sz="1300" dirty="0" err="1">
                <a:solidFill>
                  <a:schemeClr val="tx1"/>
                </a:solidFill>
              </a:rPr>
              <a:t>administred</a:t>
            </a:r>
            <a:r>
              <a:rPr lang="sv-SE" sz="1300" dirty="0">
                <a:solidFill>
                  <a:schemeClr val="tx1"/>
                </a:solidFill>
              </a:rPr>
              <a:t>?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100" i="1" dirty="0">
                <a:solidFill>
                  <a:schemeClr val="tx1"/>
                </a:solidFill>
              </a:rPr>
              <a:t>Public DNS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 sz="14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 sz="14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 dirty="0"/>
          </a:p>
        </p:txBody>
      </p:sp>
      <p:sp>
        <p:nvSpPr>
          <p:cNvPr id="27" name="Rektangel 26"/>
          <p:cNvSpPr/>
          <p:nvPr/>
        </p:nvSpPr>
        <p:spPr>
          <a:xfrm>
            <a:off x="3924300" y="3644900"/>
            <a:ext cx="1368425" cy="360363"/>
          </a:xfrm>
          <a:prstGeom prst="rect">
            <a:avLst/>
          </a:prstGeom>
          <a:solidFill>
            <a:srgbClr val="FF9900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100" dirty="0">
                <a:solidFill>
                  <a:schemeClr val="tx1"/>
                </a:solidFill>
              </a:rPr>
              <a:t>.ie164.arpa</a:t>
            </a:r>
            <a:endParaRPr lang="sv-SE" sz="1100" dirty="0">
              <a:solidFill>
                <a:schemeClr val="tx1"/>
              </a:solidFill>
            </a:endParaRPr>
          </a:p>
        </p:txBody>
      </p:sp>
      <p:sp>
        <p:nvSpPr>
          <p:cNvPr id="30" name="Rektangel 29"/>
          <p:cNvSpPr/>
          <p:nvPr/>
        </p:nvSpPr>
        <p:spPr>
          <a:xfrm>
            <a:off x="5508625" y="2924175"/>
            <a:ext cx="1655763" cy="30972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300" dirty="0">
                <a:solidFill>
                  <a:schemeClr val="tx1"/>
                </a:solidFill>
              </a:rPr>
              <a:t>National </a:t>
            </a:r>
            <a:r>
              <a:rPr lang="sv-SE" sz="1300" dirty="0" err="1">
                <a:solidFill>
                  <a:schemeClr val="tx1"/>
                </a:solidFill>
              </a:rPr>
              <a:t>administred</a:t>
            </a:r>
            <a:endParaRPr lang="sv-SE" sz="13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100" i="1" dirty="0">
                <a:solidFill>
                  <a:schemeClr val="tx1"/>
                </a:solidFill>
              </a:rPr>
              <a:t>Private DNS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 sz="14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 sz="14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 dirty="0"/>
          </a:p>
        </p:txBody>
      </p:sp>
      <p:sp>
        <p:nvSpPr>
          <p:cNvPr id="31" name="Rektangel 30"/>
          <p:cNvSpPr/>
          <p:nvPr/>
        </p:nvSpPr>
        <p:spPr>
          <a:xfrm>
            <a:off x="7235825" y="2924175"/>
            <a:ext cx="1657350" cy="30972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300" dirty="0">
                <a:solidFill>
                  <a:schemeClr val="tx1"/>
                </a:solidFill>
              </a:rPr>
              <a:t>International </a:t>
            </a:r>
            <a:r>
              <a:rPr lang="sv-SE" sz="1300" dirty="0" err="1">
                <a:solidFill>
                  <a:schemeClr val="tx1"/>
                </a:solidFill>
              </a:rPr>
              <a:t>adminstred</a:t>
            </a:r>
            <a:endParaRPr lang="sv-SE" sz="13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100" i="1" dirty="0">
                <a:solidFill>
                  <a:schemeClr val="tx1"/>
                </a:solidFill>
              </a:rPr>
              <a:t>Private DNS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 sz="14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 sz="14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 dirty="0"/>
          </a:p>
        </p:txBody>
      </p:sp>
      <p:sp>
        <p:nvSpPr>
          <p:cNvPr id="32" name="Rektangel 31"/>
          <p:cNvSpPr/>
          <p:nvPr/>
        </p:nvSpPr>
        <p:spPr>
          <a:xfrm>
            <a:off x="5651500" y="3644900"/>
            <a:ext cx="1368425" cy="360363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sv-SE" sz="1100">
                <a:solidFill>
                  <a:schemeClr val="tx1"/>
                </a:solidFill>
                <a:cs typeface="Arial" charset="0"/>
              </a:rPr>
              <a:t>.e164enum.us</a:t>
            </a:r>
          </a:p>
        </p:txBody>
      </p:sp>
      <p:sp>
        <p:nvSpPr>
          <p:cNvPr id="33" name="Rektangel 32"/>
          <p:cNvSpPr/>
          <p:nvPr/>
        </p:nvSpPr>
        <p:spPr>
          <a:xfrm>
            <a:off x="7380288" y="3644900"/>
            <a:ext cx="1368425" cy="360363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sv-SE" sz="1100">
                <a:solidFill>
                  <a:schemeClr val="tx1"/>
                </a:solidFill>
                <a:cs typeface="Arial" charset="0"/>
              </a:rPr>
              <a:t>.e164enum.net</a:t>
            </a:r>
          </a:p>
        </p:txBody>
      </p:sp>
      <p:pic>
        <p:nvPicPr>
          <p:cNvPr id="9237" name="Picture 4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12088" y="4076700"/>
            <a:ext cx="48895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8" name="Picture 45" descr="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67625" y="5589588"/>
            <a:ext cx="809625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9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11863" y="4437063"/>
            <a:ext cx="65087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40" name="Picture 12" descr="ítuweb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3850" y="4076700"/>
            <a:ext cx="46355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41" name="Picture 14" descr="iab-small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71550" y="4076700"/>
            <a:ext cx="674688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42" name="Picture 14" descr="iab-small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643438" y="4076700"/>
            <a:ext cx="674687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43" name="Bildobjekt 38" descr="ietflogotrans.gif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779838" y="4076700"/>
            <a:ext cx="879475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44" name="Bildobjekt 39" descr="Netnumbertop_logo.gif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451725" y="5084763"/>
            <a:ext cx="11557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46" name="Picture 30" descr="CCI ENUM-logomain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580063" y="4076700"/>
            <a:ext cx="1493837" cy="258763"/>
          </a:xfrm>
          <a:prstGeom prst="rect">
            <a:avLst/>
          </a:prstGeom>
          <a:noFill/>
        </p:spPr>
      </p:pic>
      <p:pic>
        <p:nvPicPr>
          <p:cNvPr id="9247" name="Picture 31" descr="Neustarns_footer_logo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268538" y="4076700"/>
            <a:ext cx="857250" cy="409575"/>
          </a:xfrm>
          <a:prstGeom prst="rect">
            <a:avLst/>
          </a:prstGeom>
          <a:noFill/>
        </p:spPr>
      </p:pic>
      <p:sp>
        <p:nvSpPr>
          <p:cNvPr id="24" name="Rektangel 23"/>
          <p:cNvSpPr/>
          <p:nvPr/>
        </p:nvSpPr>
        <p:spPr>
          <a:xfrm>
            <a:off x="7380288" y="4652963"/>
            <a:ext cx="1368425" cy="360362"/>
          </a:xfrm>
          <a:prstGeom prst="rect">
            <a:avLst/>
          </a:prstGeom>
          <a:solidFill>
            <a:srgbClr val="FF9900"/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100" dirty="0">
                <a:solidFill>
                  <a:schemeClr val="tx1"/>
                </a:solidFill>
              </a:rPr>
              <a:t>.e164.com</a:t>
            </a:r>
            <a:endParaRPr lang="sv-SE" sz="1100" dirty="0">
              <a:solidFill>
                <a:schemeClr val="tx1"/>
              </a:solidFill>
            </a:endParaRPr>
          </a:p>
        </p:txBody>
      </p:sp>
      <p:pic>
        <p:nvPicPr>
          <p:cNvPr id="9249" name="Picture 33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179388" y="5084763"/>
            <a:ext cx="323850" cy="41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51" name="Picture 35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179388" y="5661025"/>
            <a:ext cx="392112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TS - Lila">
  <a:themeElements>
    <a:clrScheme name="PTS">
      <a:dk1>
        <a:sysClr val="windowText" lastClr="000000"/>
      </a:dk1>
      <a:lt1>
        <a:sysClr val="window" lastClr="FFFFFF"/>
      </a:lt1>
      <a:dk2>
        <a:srgbClr val="652D89"/>
      </a:dk2>
      <a:lt2>
        <a:srgbClr val="FFFFFF"/>
      </a:lt2>
      <a:accent1>
        <a:srgbClr val="652D89"/>
      </a:accent1>
      <a:accent2>
        <a:srgbClr val="D11939"/>
      </a:accent2>
      <a:accent3>
        <a:srgbClr val="8CC63F"/>
      </a:accent3>
      <a:accent4>
        <a:srgbClr val="13B5EA"/>
      </a:accent4>
      <a:accent5>
        <a:srgbClr val="004B8D"/>
      </a:accent5>
      <a:accent6>
        <a:srgbClr val="000000"/>
      </a:accent6>
      <a:hlink>
        <a:srgbClr val="0000FF"/>
      </a:hlink>
      <a:folHlink>
        <a:srgbClr val="800080"/>
      </a:folHlink>
    </a:clrScheme>
    <a:fontScheme name="PTS-PP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</TotalTime>
  <Words>60</Words>
  <Application>Microsoft Office PowerPoint</Application>
  <PresentationFormat>On-screen Show (4:3)</PresentationFormat>
  <Paragraphs>60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Formgivningsmall</vt:lpstr>
      </vt:variant>
      <vt:variant>
        <vt:i4>6</vt:i4>
      </vt:variant>
      <vt:variant>
        <vt:lpstr>Bildrubriker</vt:lpstr>
      </vt:variant>
      <vt:variant>
        <vt:i4>1</vt:i4>
      </vt:variant>
    </vt:vector>
  </HeadingPairs>
  <TitlesOfParts>
    <vt:vector size="11" baseType="lpstr">
      <vt:lpstr>Verdana</vt:lpstr>
      <vt:lpstr>Arial</vt:lpstr>
      <vt:lpstr>Calibri</vt:lpstr>
      <vt:lpstr>Times New Roman</vt:lpstr>
      <vt:lpstr>PTS - Lila</vt:lpstr>
      <vt:lpstr>PTS - Lila</vt:lpstr>
      <vt:lpstr>PTS - Lila</vt:lpstr>
      <vt:lpstr>PTS - Lila</vt:lpstr>
      <vt:lpstr>PTS - Lila</vt:lpstr>
      <vt:lpstr>PTS - Lila</vt:lpstr>
      <vt:lpstr>Domains for the ”ENUM” smorgardsbord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Domains for ”ENUM”</dc:title>
  <dc:creator/>
  <cp:lastModifiedBy/>
  <cp:revision>6</cp:revision>
  <dcterms:created xsi:type="dcterms:W3CDTF">2010-03-25T10:07:14Z</dcterms:created>
  <dcterms:modified xsi:type="dcterms:W3CDTF">2012-06-28T19:52:23Z</dcterms:modified>
</cp:coreProperties>
</file>